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808" r:id="rId1"/>
  </p:sldMasterIdLst>
  <p:notesMasterIdLst>
    <p:notesMasterId r:id="rId50"/>
  </p:notesMasterIdLst>
  <p:sldIdLst>
    <p:sldId id="267" r:id="rId2"/>
    <p:sldId id="260" r:id="rId3"/>
    <p:sldId id="304" r:id="rId4"/>
    <p:sldId id="269" r:id="rId5"/>
    <p:sldId id="305" r:id="rId6"/>
    <p:sldId id="271" r:id="rId7"/>
    <p:sldId id="270" r:id="rId8"/>
    <p:sldId id="262" r:id="rId9"/>
    <p:sldId id="256" r:id="rId10"/>
    <p:sldId id="258" r:id="rId11"/>
    <p:sldId id="259" r:id="rId12"/>
    <p:sldId id="284" r:id="rId13"/>
    <p:sldId id="257" r:id="rId14"/>
    <p:sldId id="261" r:id="rId15"/>
    <p:sldId id="263" r:id="rId16"/>
    <p:sldId id="265" r:id="rId17"/>
    <p:sldId id="264" r:id="rId18"/>
    <p:sldId id="276" r:id="rId19"/>
    <p:sldId id="272" r:id="rId20"/>
    <p:sldId id="273" r:id="rId21"/>
    <p:sldId id="274" r:id="rId22"/>
    <p:sldId id="275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6" r:id="rId31"/>
    <p:sldId id="312" r:id="rId32"/>
    <p:sldId id="307" r:id="rId33"/>
    <p:sldId id="290" r:id="rId34"/>
    <p:sldId id="308" r:id="rId35"/>
    <p:sldId id="310" r:id="rId36"/>
    <p:sldId id="278" r:id="rId37"/>
    <p:sldId id="283" r:id="rId38"/>
    <p:sldId id="266" r:id="rId39"/>
    <p:sldId id="311" r:id="rId40"/>
    <p:sldId id="277" r:id="rId41"/>
    <p:sldId id="281" r:id="rId42"/>
    <p:sldId id="279" r:id="rId43"/>
    <p:sldId id="285" r:id="rId44"/>
    <p:sldId id="286" r:id="rId45"/>
    <p:sldId id="301" r:id="rId46"/>
    <p:sldId id="302" r:id="rId47"/>
    <p:sldId id="288" r:id="rId48"/>
    <p:sldId id="289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173DC-C6BA-8C4F-9716-B3B2E6849310}" type="datetimeFigureOut">
              <a:rPr lang="en-US" smtClean="0"/>
              <a:t>9/23/11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F75A3-4D38-B346-B481-E00FF2A3DC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F75A3-4D38-B346-B481-E00FF2A3DC06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8578D-4424-E44B-83C2-E1C0C184BC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C9378-3A86-634D-AE48-2AE9B08BEF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55DC0-A1F4-D74C-B1AB-64558703DCDA}" type="datetimeFigureOut">
              <a:rPr lang="en-US" smtClean="0"/>
              <a:t>9/22/11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841D-9E16-4148-A4F6-6E496A7257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LHC and Search for Higgs Boson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6978"/>
            <a:ext cx="8229600" cy="214999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dirty="0" smtClean="0"/>
              <a:t>Farhang Amiri</a:t>
            </a:r>
          </a:p>
          <a:p>
            <a:pPr algn="ctr">
              <a:buNone/>
            </a:pPr>
            <a:r>
              <a:rPr lang="en-US" dirty="0" smtClean="0"/>
              <a:t>Physics Department</a:t>
            </a:r>
          </a:p>
          <a:p>
            <a:pPr algn="ctr">
              <a:buNone/>
            </a:pPr>
            <a:r>
              <a:rPr lang="en-US" dirty="0" smtClean="0"/>
              <a:t>Weber State University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 txBox="1">
            <a:spLocks noGrp="1"/>
          </p:cNvSpPr>
          <p:nvPr/>
        </p:nvSpPr>
        <p:spPr bwMode="auto">
          <a:xfrm>
            <a:off x="846138" y="6305550"/>
            <a:ext cx="6659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 b="0" dirty="0">
                <a:latin typeface="Arial" charset="0"/>
              </a:rPr>
              <a:t>Young-Kee Kim: Ten Year Plan (Science and Resources)</a:t>
            </a:r>
            <a:r>
              <a:rPr lang="en-US" sz="1200" b="0" dirty="0">
                <a:latin typeface="Arial" charset="0"/>
              </a:rPr>
              <a:t>, PAC Meeting 2009-03-05</a:t>
            </a:r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96A550D-9C8B-6142-A34A-9D26FADF8421}" type="slidenum">
              <a:rPr lang="en-US" sz="1200" b="0"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sz="1200" b="0" dirty="0">
              <a:latin typeface="Arial" charset="0"/>
            </a:endParaRPr>
          </a:p>
        </p:txBody>
      </p:sp>
      <p:pic>
        <p:nvPicPr>
          <p:cNvPr id="69636" name="Picture 2" descr="11_Young-Kee_Aerial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838700" y="2535238"/>
            <a:ext cx="2305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dirty="0">
                <a:latin typeface="Arial" charset="0"/>
              </a:rPr>
              <a:t>Tevatron Collider</a:t>
            </a: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1254125" y="2251075"/>
            <a:ext cx="1196975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rgbClr val="FF9933"/>
                </a:solidFill>
                <a:latin typeface="Arial" charset="0"/>
              </a:rPr>
              <a:t>MiniBooNE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rgbClr val="FF9933"/>
                </a:solidFill>
                <a:latin typeface="Arial" charset="0"/>
              </a:rPr>
              <a:t>SciBooNE</a:t>
            </a:r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130175" y="2614613"/>
            <a:ext cx="85090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600" b="0" dirty="0">
                <a:solidFill>
                  <a:srgbClr val="FF9933"/>
                </a:solidFill>
                <a:latin typeface="Arial" charset="0"/>
              </a:rPr>
              <a:t>MINOS</a:t>
            </a:r>
          </a:p>
        </p:txBody>
      </p:sp>
      <p:sp>
        <p:nvSpPr>
          <p:cNvPr id="69640" name="Text Box 9"/>
          <p:cNvSpPr txBox="1">
            <a:spLocks noChangeArrowheads="1"/>
          </p:cNvSpPr>
          <p:nvPr/>
        </p:nvSpPr>
        <p:spPr bwMode="auto">
          <a:xfrm>
            <a:off x="1752600" y="3560763"/>
            <a:ext cx="21780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250 kW at 120 GeV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for neutrinos</a:t>
            </a:r>
          </a:p>
        </p:txBody>
      </p:sp>
      <p:sp>
        <p:nvSpPr>
          <p:cNvPr id="69641" name="Text Box 10"/>
          <p:cNvSpPr txBox="1">
            <a:spLocks noChangeArrowheads="1"/>
          </p:cNvSpPr>
          <p:nvPr/>
        </p:nvSpPr>
        <p:spPr bwMode="auto">
          <a:xfrm>
            <a:off x="2366963" y="1809750"/>
            <a:ext cx="17970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17 kW at 8 GeV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rgbClr val="FF9900"/>
                </a:solidFill>
                <a:latin typeface="Arial" charset="0"/>
              </a:rPr>
              <a:t>for neutrinos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98425" y="2195513"/>
            <a:ext cx="1060450" cy="452437"/>
            <a:chOff x="-62" y="1383"/>
            <a:chExt cx="668" cy="285"/>
          </a:xfrm>
        </p:grpSpPr>
        <p:sp>
          <p:nvSpPr>
            <p:cNvPr id="69657" name="Text Box 12"/>
            <p:cNvSpPr txBox="1">
              <a:spLocks noChangeArrowheads="1"/>
            </p:cNvSpPr>
            <p:nvPr/>
          </p:nvSpPr>
          <p:spPr bwMode="auto">
            <a:xfrm rot="747911">
              <a:off x="-62" y="1383"/>
              <a:ext cx="668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0" dirty="0">
                  <a:solidFill>
                    <a:srgbClr val="FF9900"/>
                  </a:solidFill>
                  <a:latin typeface="Arial" charset="0"/>
                </a:rPr>
                <a:t>Soudan</a:t>
              </a:r>
            </a:p>
          </p:txBody>
        </p:sp>
        <p:sp>
          <p:nvSpPr>
            <p:cNvPr id="69658" name="Line 13"/>
            <p:cNvSpPr>
              <a:spLocks noChangeShapeType="1"/>
            </p:cNvSpPr>
            <p:nvPr/>
          </p:nvSpPr>
          <p:spPr bwMode="auto">
            <a:xfrm flipH="1" flipV="1">
              <a:off x="0" y="1560"/>
              <a:ext cx="492" cy="10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644" name="Rectangle 2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705600" cy="914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6600"/>
                </a:solidFill>
                <a:ea typeface="ＭＳ Ｐゴシック" charset="-128"/>
              </a:rPr>
              <a:t>The Intensity Frontier</a:t>
            </a:r>
          </a:p>
        </p:txBody>
      </p:sp>
    </p:spTree>
    <p:custDataLst>
      <p:tags r:id="rId1"/>
    </p:custDataLst>
  </p:cSld>
  <p:clrMapOvr>
    <a:masterClrMapping/>
  </p:clrMapOvr>
  <p:transition advTm="8731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1_Young-Kee_Aerial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987" name="Picture 3" descr="12_Young-Kee_Aerial_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988" name="Picture 4" descr="13_Young-Kee_Aerial_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17"/>
          <p:cNvSpPr txBox="1">
            <a:spLocks noChangeArrowheads="1"/>
          </p:cNvSpPr>
          <p:nvPr/>
        </p:nvSpPr>
        <p:spPr bwMode="auto">
          <a:xfrm>
            <a:off x="0" y="609600"/>
            <a:ext cx="548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000" dirty="0" smtClean="0">
                <a:sym typeface="Wingdings" charset="2"/>
              </a:rPr>
              <a:t>We make </a:t>
            </a:r>
            <a:r>
              <a:rPr lang="en-US" sz="2000" dirty="0">
                <a:sym typeface="Wingdings" charset="2"/>
              </a:rPr>
              <a:t>high energy particle</a:t>
            </a:r>
            <a:r>
              <a:rPr lang="en-US" sz="2000" dirty="0" smtClean="0">
                <a:sym typeface="Wingdings" charset="2"/>
              </a:rPr>
              <a:t> interactions</a:t>
            </a:r>
            <a:br>
              <a:rPr lang="en-US" sz="2000" dirty="0" smtClean="0">
                <a:sym typeface="Wingdings" charset="2"/>
              </a:rPr>
            </a:br>
            <a:r>
              <a:rPr lang="en-US" sz="2000" dirty="0" smtClean="0">
                <a:sym typeface="Wingdings" charset="2"/>
              </a:rPr>
              <a:t> by colliding </a:t>
            </a:r>
            <a:r>
              <a:rPr lang="en-US" sz="2000" dirty="0">
                <a:sym typeface="Wingdings" charset="2"/>
              </a:rPr>
              <a:t>two beams heads on</a:t>
            </a:r>
            <a:endParaRPr lang="en-US" sz="2000" dirty="0"/>
          </a:p>
        </p:txBody>
      </p:sp>
      <p:sp>
        <p:nvSpPr>
          <p:cNvPr id="47111" name="Text Box 18"/>
          <p:cNvSpPr txBox="1">
            <a:spLocks noChangeArrowheads="1"/>
          </p:cNvSpPr>
          <p:nvPr/>
        </p:nvSpPr>
        <p:spPr bwMode="auto">
          <a:xfrm>
            <a:off x="0" y="0"/>
            <a:ext cx="9258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FF6600"/>
                </a:solidFill>
              </a:rPr>
              <a:t>Accelerators – powerful tools for particle physics</a:t>
            </a:r>
          </a:p>
        </p:txBody>
      </p:sp>
      <p:sp>
        <p:nvSpPr>
          <p:cNvPr id="47112" name="Line 19"/>
          <p:cNvSpPr>
            <a:spLocks noChangeShapeType="1"/>
          </p:cNvSpPr>
          <p:nvPr/>
        </p:nvSpPr>
        <p:spPr bwMode="auto">
          <a:xfrm>
            <a:off x="3390900" y="2819400"/>
            <a:ext cx="523875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47113" name="Text Box 20"/>
          <p:cNvSpPr txBox="1">
            <a:spLocks noChangeArrowheads="1"/>
          </p:cNvSpPr>
          <p:nvPr/>
        </p:nvSpPr>
        <p:spPr bwMode="auto">
          <a:xfrm>
            <a:off x="5546725" y="2535238"/>
            <a:ext cx="931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2 km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85750" y="457200"/>
            <a:ext cx="8858250" cy="5665788"/>
            <a:chOff x="180" y="288"/>
            <a:chExt cx="5580" cy="3569"/>
          </a:xfrm>
        </p:grpSpPr>
        <p:pic>
          <p:nvPicPr>
            <p:cNvPr id="47117" name="Picture 22" descr="tevatron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52" y="2821"/>
              <a:ext cx="1382" cy="103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7118" name="Line 23"/>
            <p:cNvSpPr>
              <a:spLocks noChangeShapeType="1"/>
            </p:cNvSpPr>
            <p:nvPr/>
          </p:nvSpPr>
          <p:spPr bwMode="auto">
            <a:xfrm flipV="1">
              <a:off x="3396" y="2268"/>
              <a:ext cx="252" cy="5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None/>
              </a:pPr>
              <a:endParaRPr lang="en-US" dirty="0"/>
            </a:p>
          </p:txBody>
        </p:sp>
        <p:sp>
          <p:nvSpPr>
            <p:cNvPr id="47119" name="Line 26"/>
            <p:cNvSpPr>
              <a:spLocks noChangeShapeType="1"/>
            </p:cNvSpPr>
            <p:nvPr/>
          </p:nvSpPr>
          <p:spPr bwMode="auto">
            <a:xfrm flipV="1">
              <a:off x="1860" y="1692"/>
              <a:ext cx="120" cy="31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None/>
              </a:pPr>
              <a:endParaRPr lang="en-US" dirty="0"/>
            </a:p>
          </p:txBody>
        </p:sp>
        <p:pic>
          <p:nvPicPr>
            <p:cNvPr id="47120" name="Picture 28" descr="dcp_072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52" y="528"/>
              <a:ext cx="1492" cy="111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47121" name="Picture 35" descr="DZero in the pit Low Res 200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19" y="2251"/>
              <a:ext cx="1528" cy="10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47122" name="Picture 36" descr="FERMILAB-37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0" y="1931"/>
              <a:ext cx="1700" cy="112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7123" name="Text Box 37"/>
            <p:cNvSpPr txBox="1">
              <a:spLocks noChangeArrowheads="1"/>
            </p:cNvSpPr>
            <p:nvPr/>
          </p:nvSpPr>
          <p:spPr bwMode="auto">
            <a:xfrm>
              <a:off x="3945" y="2064"/>
              <a:ext cx="18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DZero Experiment</a:t>
              </a:r>
            </a:p>
          </p:txBody>
        </p:sp>
        <p:sp>
          <p:nvSpPr>
            <p:cNvPr id="47124" name="Text Box 38"/>
            <p:cNvSpPr txBox="1">
              <a:spLocks noChangeArrowheads="1"/>
            </p:cNvSpPr>
            <p:nvPr/>
          </p:nvSpPr>
          <p:spPr bwMode="auto">
            <a:xfrm>
              <a:off x="3456" y="288"/>
              <a:ext cx="16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chemeClr val="bg1"/>
                  </a:solidFill>
                </a:rPr>
                <a:t>CDF Experiment</a:t>
              </a:r>
            </a:p>
          </p:txBody>
        </p:sp>
      </p:grpSp>
    </p:spTree>
    <p:custDataLst>
      <p:tags r:id="rId1"/>
    </p:custDataLst>
  </p:cSld>
  <p:clrMapOvr>
    <a:masterClrMapping/>
  </p:clrMapOvr>
  <p:transition advClick="0" advTm="407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6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Energy, Mass, and Speed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EnergyandMas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1448" r="-31448"/>
          <a:stretch>
            <a:fillRect/>
          </a:stretch>
        </p:blipFill>
        <p:spPr>
          <a:xfrm>
            <a:off x="-109143" y="1491069"/>
            <a:ext cx="9158921" cy="503705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3" y="1747606"/>
            <a:ext cx="8890183" cy="2778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72" y="1654685"/>
            <a:ext cx="8489482" cy="2652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21420" cy="729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RNaccelerato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56" y="0"/>
            <a:ext cx="57554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HCexperiments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501" b="-501"/>
          <a:stretch>
            <a:fillRect/>
          </a:stretch>
        </p:blipFill>
        <p:spPr>
          <a:xfrm>
            <a:off x="0" y="400268"/>
            <a:ext cx="9089696" cy="4998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hc_undergroun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175" r="-37175"/>
          <a:stretch>
            <a:fillRect/>
          </a:stretch>
        </p:blipFill>
        <p:spPr>
          <a:xfrm>
            <a:off x="457200" y="1083414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611040_02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201" r="-13201"/>
          <a:stretch>
            <a:fillRect/>
          </a:stretch>
        </p:blipFill>
        <p:spPr>
          <a:xfrm>
            <a:off x="457200" y="1021879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68300"/>
            <a:ext cx="6858000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Atoms</a:t>
            </a:r>
          </a:p>
        </p:txBody>
      </p:sp>
      <p:pic>
        <p:nvPicPr>
          <p:cNvPr id="7" name="Picture 32" descr="chemistry periodic_tabl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9663" r="-9663"/>
          <a:stretch>
            <a:fillRect/>
          </a:stretch>
        </p:blipFill>
        <p:spPr>
          <a:noFill/>
        </p:spPr>
      </p:pic>
      <p:sp>
        <p:nvSpPr>
          <p:cNvPr id="26628" name="TextBox 7"/>
          <p:cNvSpPr txBox="1">
            <a:spLocks noChangeArrowheads="1"/>
          </p:cNvSpPr>
          <p:nvPr/>
        </p:nvSpPr>
        <p:spPr bwMode="auto">
          <a:xfrm>
            <a:off x="2108200" y="5791200"/>
            <a:ext cx="6019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dirty="0"/>
              <a:t>This arises because atoms have substructure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706037_01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54" r="-10854"/>
          <a:stretch>
            <a:fillRect/>
          </a:stretch>
        </p:blipFill>
        <p:spPr>
          <a:xfrm>
            <a:off x="457200" y="1051643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711021_01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32" r="-18232"/>
          <a:stretch>
            <a:fillRect/>
          </a:stretch>
        </p:blipFill>
        <p:spPr>
          <a:xfrm>
            <a:off x="457200" y="110124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803012_01-A4-at-144-dpi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1680" r="-11680"/>
          <a:stretch>
            <a:fillRect/>
          </a:stretch>
        </p:blipFill>
        <p:spPr>
          <a:xfrm>
            <a:off x="457200" y="1554163"/>
            <a:ext cx="86868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ectorLaye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94" y="1686597"/>
            <a:ext cx="64643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Why Higgs Boson?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8376" y="1656833"/>
            <a:ext cx="8229600" cy="50101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Standard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QCD (Quantum </a:t>
            </a:r>
            <a:r>
              <a:rPr lang="en-US" dirty="0" err="1" smtClean="0"/>
              <a:t>Chromodynamics</a:t>
            </a:r>
            <a:r>
              <a:rPr lang="en-US" dirty="0" smtClean="0"/>
              <a:t>)</a:t>
            </a:r>
          </a:p>
          <a:p>
            <a:r>
              <a:rPr lang="en-US" dirty="0" smtClean="0"/>
              <a:t>QED (Quantum Electrodynamics)</a:t>
            </a:r>
          </a:p>
        </p:txBody>
      </p:sp>
      <p:graphicFrame>
        <p:nvGraphicFramePr>
          <p:cNvPr id="7" name="Group 38"/>
          <p:cNvGraphicFramePr>
            <a:graphicFrameLocks noGrp="1"/>
          </p:cNvGraphicFramePr>
          <p:nvPr/>
        </p:nvGraphicFramePr>
        <p:xfrm>
          <a:off x="457200" y="2430684"/>
          <a:ext cx="7772400" cy="2510054"/>
        </p:xfrm>
        <a:graphic>
          <a:graphicData uri="http://schemas.openxmlformats.org/drawingml/2006/table">
            <a:tbl>
              <a:tblPr/>
              <a:tblGrid>
                <a:gridCol w="2359479"/>
                <a:gridCol w="1387929"/>
                <a:gridCol w="1526721"/>
                <a:gridCol w="2498271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Force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Strength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Carrier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Physical effect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Strong nuclear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Gluons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Binds nuclei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Electromagnetic 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.001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Photon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Light, electricity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Weak nuclear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.00001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Z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0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,W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+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,W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-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Radioactivity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91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Gravity 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10</a:t>
                      </a:r>
                      <a:r>
                        <a:rPr kumimoji="0" lang="en-US" sz="2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-38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Graviton?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Gravitation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rn-bosons.jpeg                                               0001ED04Macintosh HD                   B8AA18DE:"/>
          <p:cNvPicPr>
            <a:picLocks noChangeAspect="1" noChangeArrowheads="1"/>
          </p:cNvPicPr>
          <p:nvPr/>
        </p:nvPicPr>
        <p:blipFill>
          <a:blip r:embed="rId2">
            <a:lum bright="26000" contrast="36000"/>
          </a:blip>
          <a:srcRect t="-2941" b="-2941"/>
          <a:stretch>
            <a:fillRect/>
          </a:stretch>
        </p:blipFill>
        <p:spPr>
          <a:xfrm>
            <a:off x="185735" y="148817"/>
            <a:ext cx="8812469" cy="6220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Forces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Strong</a:t>
            </a:r>
            <a:r>
              <a:rPr lang="en-US" dirty="0"/>
              <a:t>, weak, electromagnetic, </a:t>
            </a:r>
            <a:r>
              <a:rPr lang="en-US" dirty="0" smtClean="0"/>
              <a:t>gravity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Force carriers: </a:t>
            </a:r>
            <a:r>
              <a:rPr lang="en-US" dirty="0">
                <a:solidFill>
                  <a:srgbClr val="3366FF"/>
                </a:solidFill>
              </a:rPr>
              <a:t>gluon</a:t>
            </a:r>
            <a:r>
              <a:rPr lang="en-US" dirty="0"/>
              <a:t>, </a:t>
            </a:r>
            <a:r>
              <a:rPr lang="en-US" dirty="0">
                <a:solidFill>
                  <a:srgbClr val="FF6600"/>
                </a:solidFill>
              </a:rPr>
              <a:t>W/Z bosons</a:t>
            </a:r>
            <a:r>
              <a:rPr lang="en-US" dirty="0"/>
              <a:t>, </a:t>
            </a:r>
            <a:r>
              <a:rPr lang="en-US" dirty="0" smtClean="0">
                <a:solidFill>
                  <a:srgbClr val="008000"/>
                </a:solidFill>
              </a:rPr>
              <a:t>photon</a:t>
            </a:r>
          </a:p>
          <a:p>
            <a:r>
              <a:rPr lang="en-US" dirty="0" smtClean="0"/>
              <a:t>Gluon </a:t>
            </a:r>
            <a:r>
              <a:rPr lang="en-US" dirty="0"/>
              <a:t>and photon are </a:t>
            </a:r>
            <a:r>
              <a:rPr lang="en-US" dirty="0" err="1" smtClean="0">
                <a:solidFill>
                  <a:srgbClr val="FF0000"/>
                </a:solidFill>
              </a:rPr>
              <a:t>massless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</a:t>
            </a:r>
            <a:r>
              <a:rPr lang="en-US" dirty="0"/>
              <a:t>/Z are very heavy…..</a:t>
            </a:r>
            <a:r>
              <a:rPr lang="en-US" b="1" i="1" dirty="0">
                <a:solidFill>
                  <a:srgbClr val="FF0000"/>
                </a:solidFill>
              </a:rPr>
              <a:t>WHY?????</a:t>
            </a:r>
            <a:endParaRPr lang="en-US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    </a:t>
            </a:r>
            <a:r>
              <a:rPr lang="en-US" sz="2800" dirty="0" smtClean="0"/>
              <a:t>This </a:t>
            </a:r>
            <a:r>
              <a:rPr lang="en-US" sz="2800" dirty="0"/>
              <a:t>is the question of</a:t>
            </a:r>
            <a:r>
              <a:rPr lang="en-US" sz="2800" dirty="0" smtClean="0"/>
              <a:t> symmetry </a:t>
            </a:r>
            <a:r>
              <a:rPr lang="en-US" sz="2800" dirty="0"/>
              <a:t>breaking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Why is Mass a Problem?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FF0000"/>
                </a:solidFill>
              </a:rPr>
              <a:t>Gauge Invariance </a:t>
            </a:r>
            <a:r>
              <a:rPr lang="en-US" dirty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</a:rPr>
              <a:t> the guiding principle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Gauge Invariance leads to QED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Predicts </a:t>
            </a:r>
            <a:r>
              <a:rPr lang="en-US" dirty="0" err="1" smtClean="0">
                <a:solidFill>
                  <a:schemeClr val="tx1"/>
                </a:solidFill>
              </a:rPr>
              <a:t>massless</a:t>
            </a:r>
            <a:r>
              <a:rPr lang="en-US" dirty="0" smtClean="0">
                <a:solidFill>
                  <a:schemeClr val="tx1"/>
                </a:solidFill>
              </a:rPr>
              <a:t> photons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Gauge Invariance leads to QCD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Predicts </a:t>
            </a:r>
            <a:r>
              <a:rPr lang="en-US" dirty="0" err="1" smtClean="0">
                <a:solidFill>
                  <a:schemeClr val="tx1"/>
                </a:solidFill>
              </a:rPr>
              <a:t>massless</a:t>
            </a:r>
            <a:r>
              <a:rPr lang="en-US" dirty="0" smtClean="0">
                <a:solidFill>
                  <a:schemeClr val="tx1"/>
                </a:solidFill>
              </a:rPr>
              <a:t> gluons</a:t>
            </a:r>
          </a:p>
          <a:p>
            <a:r>
              <a:rPr lang="en-US" dirty="0" smtClean="0"/>
              <a:t>Applying the same principle to </a:t>
            </a:r>
            <a:r>
              <a:rPr lang="en-US" dirty="0" smtClean="0">
                <a:solidFill>
                  <a:srgbClr val="3366FF"/>
                </a:solidFill>
              </a:rPr>
              <a:t>weak interactions</a:t>
            </a:r>
            <a:r>
              <a:rPr lang="en-US" dirty="0" smtClean="0"/>
              <a:t>, predicts </a:t>
            </a:r>
            <a:r>
              <a:rPr lang="en-US" dirty="0" err="1" smtClean="0">
                <a:solidFill>
                  <a:srgbClr val="FF0000"/>
                </a:solidFill>
              </a:rPr>
              <a:t>massless</a:t>
            </a:r>
            <a:r>
              <a:rPr lang="en-US" dirty="0" smtClean="0"/>
              <a:t> force carriers (i.e. W/Z)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Solution: The Higgs Field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Screening Current</a:t>
            </a:r>
          </a:p>
          <a:p>
            <a:pPr lvl="1"/>
            <a:r>
              <a:rPr lang="en-US" sz="2400" dirty="0" smtClean="0"/>
              <a:t>Photons behave as if they have mass</a:t>
            </a:r>
          </a:p>
          <a:p>
            <a:pPr lvl="1"/>
            <a:r>
              <a:rPr lang="en-US" sz="2400" dirty="0" smtClean="0"/>
              <a:t>This idea could be responsible for the mass of force-field quanta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PeterHigg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37" y="3374223"/>
            <a:ext cx="1923930" cy="2426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199" y="3710513"/>
            <a:ext cx="43655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The relationship between screening current and mass, and in the context of quantum field theory was developed by Peter Higgs (1964).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Higgs Field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We hypothesize that there is a background density of some field with which W and Z quanta interact (but not the </a:t>
            </a:r>
            <a:r>
              <a:rPr lang="en-US" dirty="0" err="1" smtClean="0"/>
              <a:t>massless</a:t>
            </a:r>
            <a:r>
              <a:rPr lang="en-US" dirty="0" smtClean="0"/>
              <a:t> photon).</a:t>
            </a:r>
          </a:p>
          <a:p>
            <a:r>
              <a:rPr lang="en-US" dirty="0" smtClean="0"/>
              <a:t>The interaction of W</a:t>
            </a:r>
            <a:r>
              <a:rPr lang="en-US" baseline="30000" dirty="0" smtClean="0"/>
              <a:t>+</a:t>
            </a:r>
            <a:r>
              <a:rPr lang="en-US" dirty="0" smtClean="0"/>
              <a:t>, W</a:t>
            </a:r>
            <a:r>
              <a:rPr lang="en-US" baseline="30000" dirty="0" smtClean="0"/>
              <a:t>-</a:t>
            </a:r>
            <a:r>
              <a:rPr lang="en-US" dirty="0" smtClean="0"/>
              <a:t>, and Z with Higgs field leads to the screening effect and generates the effective masses of these particles.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rgbClr val="008000"/>
                </a:solidFill>
              </a:rPr>
              <a:t>Inside Atoms</a:t>
            </a:r>
            <a:r>
              <a:rPr lang="en-US"/>
              <a:t>: </a:t>
            </a:r>
            <a:r>
              <a:rPr lang="en-US" sz="3200">
                <a:solidFill>
                  <a:srgbClr val="400080"/>
                </a:solidFill>
              </a:rPr>
              <a:t>neutrons</a:t>
            </a:r>
            <a:r>
              <a:rPr lang="en-US" sz="3200"/>
              <a:t>, </a:t>
            </a:r>
            <a:r>
              <a:rPr lang="en-US" sz="3200">
                <a:solidFill>
                  <a:srgbClr val="FF0000"/>
                </a:solidFill>
              </a:rPr>
              <a:t>protons</a:t>
            </a:r>
            <a:r>
              <a:rPr lang="en-US" sz="3200"/>
              <a:t>, electrons</a:t>
            </a:r>
            <a:endParaRPr lang="en-US"/>
          </a:p>
        </p:txBody>
      </p:sp>
      <p:pic>
        <p:nvPicPr>
          <p:cNvPr id="8195" name="Picture 3" descr="&#10;carbon.gif                                                     0001FFB7Macintosh HD                   B8AA18DE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18288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gold.gif                                                       0001FFB7Macintosh HD                   B8AA18DE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990600"/>
            <a:ext cx="3048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5800" y="2819400"/>
            <a:ext cx="2020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u="sng">
                <a:solidFill>
                  <a:srgbClr val="008000"/>
                </a:solidFill>
              </a:rPr>
              <a:t>Carbon (C )</a:t>
            </a:r>
            <a:endParaRPr lang="en-US" b="0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334000" y="39624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008000"/>
                </a:solidFill>
              </a:rPr>
              <a:t>Gold (Au)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57200" y="3429000"/>
            <a:ext cx="3200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Atomic number   Z=6 </a:t>
            </a:r>
            <a:r>
              <a:rPr lang="en-US" sz="1800" b="0"/>
              <a:t>(number of </a:t>
            </a:r>
            <a:r>
              <a:rPr lang="en-US" sz="1800" b="0">
                <a:solidFill>
                  <a:srgbClr val="FF0000"/>
                </a:solidFill>
              </a:rPr>
              <a:t>protons</a:t>
            </a:r>
            <a:r>
              <a:rPr lang="en-US" sz="1800" b="0"/>
              <a:t>)</a:t>
            </a:r>
          </a:p>
          <a:p>
            <a:pPr>
              <a:spcBef>
                <a:spcPct val="50000"/>
              </a:spcBef>
            </a:pPr>
            <a:r>
              <a:rPr lang="en-US" b="0"/>
              <a:t>Mass number     A=12 </a:t>
            </a:r>
            <a:r>
              <a:rPr lang="en-US" sz="1800" b="0"/>
              <a:t>(number of </a:t>
            </a:r>
            <a:r>
              <a:rPr lang="en-US" sz="1800" b="0">
                <a:solidFill>
                  <a:srgbClr val="FF0000"/>
                </a:solidFill>
              </a:rPr>
              <a:t>protons</a:t>
            </a:r>
            <a:r>
              <a:rPr lang="en-US" sz="1800" b="0"/>
              <a:t> + </a:t>
            </a:r>
            <a:r>
              <a:rPr lang="en-US" sz="1800" b="0">
                <a:solidFill>
                  <a:srgbClr val="400080"/>
                </a:solidFill>
              </a:rPr>
              <a:t>neutrons</a:t>
            </a:r>
            <a:r>
              <a:rPr lang="en-US" sz="1800" b="0"/>
              <a:t>)</a:t>
            </a:r>
            <a:endParaRPr lang="en-US" b="0"/>
          </a:p>
          <a:p>
            <a:pPr>
              <a:spcBef>
                <a:spcPct val="50000"/>
              </a:spcBef>
            </a:pPr>
            <a:r>
              <a:rPr lang="en-US" b="0"/>
              <a:t># electrons  =  </a:t>
            </a:r>
            <a:r>
              <a:rPr lang="en-US" b="0">
                <a:solidFill>
                  <a:srgbClr val="FF0000"/>
                </a:solidFill>
              </a:rPr>
              <a:t># protons</a:t>
            </a:r>
            <a:r>
              <a:rPr lang="en-US" b="0"/>
              <a:t> </a:t>
            </a:r>
            <a:r>
              <a:rPr lang="en-US" sz="1800" b="0">
                <a:solidFill>
                  <a:schemeClr val="accent2"/>
                </a:solidFill>
              </a:rPr>
              <a:t>(count them!)</a:t>
            </a:r>
            <a:r>
              <a:rPr lang="en-US" sz="1800" b="0"/>
              <a:t>                      (atom is electrically neutral)</a:t>
            </a:r>
            <a:endParaRPr lang="en-US" b="0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4724400" y="4495800"/>
            <a:ext cx="32766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Atomic number   Z = 79</a:t>
            </a:r>
            <a:endParaRPr lang="en-US" sz="1800" b="0"/>
          </a:p>
          <a:p>
            <a:pPr>
              <a:spcBef>
                <a:spcPct val="50000"/>
              </a:spcBef>
            </a:pPr>
            <a:r>
              <a:rPr lang="en-US" b="0"/>
              <a:t>Mass number     A = 197</a:t>
            </a:r>
          </a:p>
          <a:p>
            <a:pPr>
              <a:spcBef>
                <a:spcPct val="50000"/>
              </a:spcBef>
            </a:pPr>
            <a:r>
              <a:rPr lang="en-US" b="0"/>
              <a:t>#electrons  =  </a:t>
            </a:r>
            <a:r>
              <a:rPr lang="en-US" b="0">
                <a:solidFill>
                  <a:srgbClr val="FF0000"/>
                </a:solidFill>
              </a:rPr>
              <a:t># protons</a:t>
            </a:r>
            <a:r>
              <a:rPr lang="en-US" b="0"/>
              <a:t>    </a:t>
            </a:r>
            <a:r>
              <a:rPr lang="en-US" sz="1800" b="0">
                <a:solidFill>
                  <a:schemeClr val="accent2"/>
                </a:solidFill>
              </a:rPr>
              <a:t>(trust me!)</a:t>
            </a:r>
            <a:endParaRPr lang="en-US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Higgs Boson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order to give a nonzero value to the background field, we need a </a:t>
            </a:r>
            <a:r>
              <a:rPr lang="en-US" i="1" dirty="0" smtClean="0"/>
              <a:t>Higgs potential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Deviations from the uniform field values at different points in space-time, indicates the presence of quantum of this field, that is, the Higgs Boson.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dPartic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467" y="192039"/>
            <a:ext cx="4583345" cy="6411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Producing Higgs Bosons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CollisionPic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8606" r="-8606"/>
          <a:stretch>
            <a:fillRect/>
          </a:stretch>
        </p:blipFill>
        <p:spPr>
          <a:xfrm>
            <a:off x="328219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Producing Higgs Bosons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50" y="1672852"/>
            <a:ext cx="34417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330" y="2108200"/>
            <a:ext cx="3860800" cy="264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Gluon-gluon fusion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1" y="3092262"/>
            <a:ext cx="791774" cy="800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33727" y="3092262"/>
            <a:ext cx="885361" cy="8955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10659" y="3005490"/>
            <a:ext cx="971146" cy="982308"/>
          </a:xfrm>
          <a:prstGeom prst="rect">
            <a:avLst/>
          </a:prstGeom>
        </p:spPr>
      </p:pic>
      <p:pic>
        <p:nvPicPr>
          <p:cNvPr id="2" name="Picture 1" descr="photon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57311" y="1607613"/>
            <a:ext cx="596805" cy="603665"/>
          </a:xfrm>
          <a:prstGeom prst="rect">
            <a:avLst/>
          </a:prstGeom>
        </p:spPr>
      </p:pic>
      <p:pic>
        <p:nvPicPr>
          <p:cNvPr id="7" name="Picture 6" descr="photon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64244" y="1728012"/>
            <a:ext cx="596805" cy="60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16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093 L 0.38652 0.00046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5874E-6 2.89486E-6 L -0.40354 -0.00069 " pathEditMode="relative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93541E-7 1.68597E-6 L -0.15367 -0.2035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2" y="-10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276E-6 -4.28439E-6 L -0.03491 -0.208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4" y="-104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76E-7 1.12089E-6 L -0.17694 -0.04215 " pathEditMode="relative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1" y="3092262"/>
            <a:ext cx="791774" cy="800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33727" y="3092262"/>
            <a:ext cx="885361" cy="8955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10659" y="3005490"/>
            <a:ext cx="971146" cy="982308"/>
          </a:xfrm>
          <a:prstGeom prst="rect">
            <a:avLst/>
          </a:prstGeom>
        </p:spPr>
      </p:pic>
      <p:pic>
        <p:nvPicPr>
          <p:cNvPr id="3" name="Picture 2" descr="Z Particl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91557" y="2183065"/>
            <a:ext cx="724024" cy="732346"/>
          </a:xfrm>
          <a:prstGeom prst="rect">
            <a:avLst/>
          </a:prstGeom>
        </p:spPr>
      </p:pic>
      <p:pic>
        <p:nvPicPr>
          <p:cNvPr id="9" name="Picture 8" descr="Z Particl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62012" y="2844415"/>
            <a:ext cx="724024" cy="732346"/>
          </a:xfrm>
          <a:prstGeom prst="rect">
            <a:avLst/>
          </a:prstGeom>
        </p:spPr>
      </p:pic>
      <p:pic>
        <p:nvPicPr>
          <p:cNvPr id="5" name="Picture 4" descr="mu particle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47474" y="1819983"/>
            <a:ext cx="577533" cy="584171"/>
          </a:xfrm>
          <a:prstGeom prst="rect">
            <a:avLst/>
          </a:prstGeom>
        </p:spPr>
      </p:pic>
      <p:pic>
        <p:nvPicPr>
          <p:cNvPr id="11" name="Picture 10" descr="mu particle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86374" y="3226643"/>
            <a:ext cx="577533" cy="584171"/>
          </a:xfrm>
          <a:prstGeom prst="rect">
            <a:avLst/>
          </a:prstGeom>
        </p:spPr>
      </p:pic>
      <p:pic>
        <p:nvPicPr>
          <p:cNvPr id="6" name="Picture 5" descr="mu bar particle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49820" y="1901010"/>
            <a:ext cx="542214" cy="548446"/>
          </a:xfrm>
          <a:prstGeom prst="rect">
            <a:avLst/>
          </a:prstGeom>
        </p:spPr>
      </p:pic>
      <p:pic>
        <p:nvPicPr>
          <p:cNvPr id="13" name="Picture 12" descr="mu bar particle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15267" y="3505742"/>
            <a:ext cx="542214" cy="5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4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093 L 0.38652 0.00046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5874E-6 2.89486E-6 L -0.40354 -0.00069 " pathEditMode="relative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68597E-6 L 0.12051 -0.066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7" y="-3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9509E-6 -2.62158E-6 L 0.00782 -0.0667 " pathEditMode="relative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8114E-6 1.21816E-6 L 0.06391 0.0572 " pathEditMode="relative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51E-6 6.5308E-7 L -0.14412 -0.07364 " pathEditMode="relative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0137E-6 -8.04076E-6 L 0.22521 -0.03683 " pathEditMode="relative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4 0.01204 L 0.16791 -0.1030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7" y="-576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594E-6 3.64521E-6 L -0.13196 0.30269 " pathEditMode="relative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How to Discover Higgs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tricky business</a:t>
            </a:r>
            <a:r>
              <a:rPr lang="en-US" dirty="0" smtClean="0"/>
              <a:t>!</a:t>
            </a:r>
          </a:p>
          <a:p>
            <a:pPr lvl="1"/>
            <a:r>
              <a:rPr lang="en-US" sz="2400" dirty="0" smtClean="0"/>
              <a:t>Lots </a:t>
            </a:r>
            <a:r>
              <a:rPr lang="en-US" sz="2400" dirty="0"/>
              <a:t>of complicated statistical tools needed at some </a:t>
            </a:r>
            <a:r>
              <a:rPr lang="en-US" sz="2400" dirty="0" smtClean="0"/>
              <a:t>level</a:t>
            </a:r>
          </a:p>
          <a:p>
            <a:r>
              <a:rPr lang="en-US" dirty="0"/>
              <a:t>But in a nutshell</a:t>
            </a:r>
            <a:r>
              <a:rPr lang="en-US" dirty="0" smtClean="0"/>
              <a:t>:</a:t>
            </a:r>
          </a:p>
          <a:p>
            <a:pPr lvl="1"/>
            <a:r>
              <a:rPr lang="en-US" sz="2000" dirty="0"/>
              <a:t>Need to show that we have a signal that is inconsistent </a:t>
            </a:r>
            <a:r>
              <a:rPr lang="en-US" sz="2000" dirty="0" smtClean="0"/>
              <a:t>with being background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000" dirty="0"/>
              <a:t>Need number of observed data events to be </a:t>
            </a:r>
            <a:r>
              <a:rPr lang="en-US" sz="2000" dirty="0" smtClean="0"/>
              <a:t>inconsistent with </a:t>
            </a:r>
            <a:r>
              <a:rPr lang="en-US" sz="2000" dirty="0"/>
              <a:t>background fluctuation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Higgs Boson Decay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HiggsDecay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44135" r="-44135"/>
          <a:stretch>
            <a:fillRect/>
          </a:stretch>
        </p:blipFill>
        <p:spPr>
          <a:xfrm>
            <a:off x="-71120" y="1600200"/>
            <a:ext cx="9339320" cy="51362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higgs-even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984" r="-38984"/>
          <a:stretch>
            <a:fillRect/>
          </a:stretch>
        </p:blipFill>
        <p:spPr>
          <a:xfrm>
            <a:off x="-1249681" y="121920"/>
            <a:ext cx="11731004" cy="645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9280" cy="6919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/>
              <a:t>Further layers of substructure:</a:t>
            </a:r>
            <a:r>
              <a:rPr lang="en-US" b="1"/>
              <a:t> </a:t>
            </a:r>
            <a:endParaRPr lang="en-US"/>
          </a:p>
        </p:txBody>
      </p:sp>
      <p:pic>
        <p:nvPicPr>
          <p:cNvPr id="10243" name="Picture 3" descr="atom-structure.jpg                                             0001ED04Macintosh HD                   B8AA18DE: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914400"/>
            <a:ext cx="4759325" cy="4800600"/>
          </a:xfrm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019800" y="1219200"/>
            <a:ext cx="2819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408000"/>
                </a:solidFill>
              </a:rPr>
              <a:t>  </a:t>
            </a:r>
            <a:r>
              <a:rPr lang="en-US">
                <a:solidFill>
                  <a:srgbClr val="408000"/>
                </a:solidFill>
              </a:rPr>
              <a:t>u quark</a:t>
            </a:r>
            <a:r>
              <a:rPr lang="en-US" b="0"/>
              <a:t>:       electric charge = 2/3</a:t>
            </a:r>
          </a:p>
          <a:p>
            <a:pPr>
              <a:spcBef>
                <a:spcPct val="50000"/>
              </a:spcBef>
            </a:pPr>
            <a:r>
              <a:rPr lang="en-US" b="0"/>
              <a:t>  </a:t>
            </a:r>
            <a:r>
              <a:rPr lang="en-US">
                <a:solidFill>
                  <a:schemeClr val="accent2"/>
                </a:solidFill>
              </a:rPr>
              <a:t>d quark</a:t>
            </a:r>
            <a:r>
              <a:rPr lang="en-US" b="0"/>
              <a:t>:        electric charge = </a:t>
            </a:r>
            <a:r>
              <a:rPr lang="en-US"/>
              <a:t>-</a:t>
            </a:r>
            <a:r>
              <a:rPr lang="en-US" b="0"/>
              <a:t>1/3</a:t>
            </a:r>
          </a:p>
          <a:p>
            <a:pPr>
              <a:spcBef>
                <a:spcPct val="50000"/>
              </a:spcBef>
            </a:pPr>
            <a:r>
              <a:rPr lang="en-US" b="0"/>
              <a:t> </a:t>
            </a:r>
          </a:p>
          <a:p>
            <a:pPr>
              <a:spcBef>
                <a:spcPct val="50000"/>
              </a:spcBef>
            </a:pPr>
            <a:r>
              <a:rPr lang="en-US" b="0"/>
              <a:t>  </a:t>
            </a:r>
            <a:r>
              <a:rPr lang="en-US">
                <a:solidFill>
                  <a:srgbClr val="FF0000"/>
                </a:solidFill>
              </a:rPr>
              <a:t>Proton</a:t>
            </a:r>
            <a:r>
              <a:rPr lang="en-US" b="0"/>
              <a:t>  =  </a:t>
            </a:r>
            <a:r>
              <a:rPr lang="en-US">
                <a:solidFill>
                  <a:srgbClr val="408000"/>
                </a:solidFill>
              </a:rPr>
              <a:t>uu</a:t>
            </a:r>
            <a:r>
              <a:rPr lang="en-US">
                <a:solidFill>
                  <a:schemeClr val="accent2"/>
                </a:solidFill>
              </a:rPr>
              <a:t>d</a:t>
            </a:r>
            <a:r>
              <a:rPr lang="en-US" b="0">
                <a:solidFill>
                  <a:schemeClr val="accent2"/>
                </a:solidFill>
              </a:rPr>
              <a:t> </a:t>
            </a:r>
            <a:r>
              <a:rPr lang="en-US" b="0"/>
              <a:t>     electric charge = 1</a:t>
            </a:r>
          </a:p>
          <a:p>
            <a:pPr>
              <a:spcBef>
                <a:spcPct val="50000"/>
              </a:spcBef>
            </a:pPr>
            <a:r>
              <a:rPr lang="en-US" b="0"/>
              <a:t> </a:t>
            </a:r>
            <a:r>
              <a:rPr lang="en-US">
                <a:solidFill>
                  <a:srgbClr val="400080"/>
                </a:solidFill>
              </a:rPr>
              <a:t>Neutron</a:t>
            </a:r>
            <a:r>
              <a:rPr lang="en-US" b="0"/>
              <a:t>  =   </a:t>
            </a:r>
            <a:r>
              <a:rPr lang="en-US">
                <a:solidFill>
                  <a:srgbClr val="408000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dd</a:t>
            </a:r>
            <a:r>
              <a:rPr lang="en-US" b="0"/>
              <a:t> electric charge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If a Higgs particle is produced in a proton-proton collision, an LHC detector might infer what you see here. The four straight red lines indicate very high-energy particles (</a:t>
            </a:r>
            <a:r>
              <a:rPr lang="en-US" sz="1800" dirty="0" err="1" smtClean="0"/>
              <a:t>muons</a:t>
            </a:r>
            <a:r>
              <a:rPr lang="en-US" sz="1800" dirty="0" smtClean="0"/>
              <a:t>) that are the remnants of the disintegrating Higgs.</a:t>
            </a:r>
            <a:endParaRPr lang="en-US" sz="1800" dirty="0"/>
          </a:p>
        </p:txBody>
      </p:sp>
      <p:pic>
        <p:nvPicPr>
          <p:cNvPr id="4" name="Content Placeholder 3" descr="event.higgs4mu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545" r="-165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ggsSignal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042" r="-13042"/>
          <a:stretch>
            <a:fillRect/>
          </a:stretch>
        </p:blipFill>
        <p:spPr>
          <a:xfrm>
            <a:off x="-1028046" y="172720"/>
            <a:ext cx="11102887" cy="6106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imulatedEvent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9993" r="-19993"/>
          <a:stretch>
            <a:fillRect/>
          </a:stretch>
        </p:blipFill>
        <p:spPr>
          <a:xfrm>
            <a:off x="-1242495" y="284480"/>
            <a:ext cx="11490841" cy="6319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Status of Higgs Before LHC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HiggsStatus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23635" b="-236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ATLAS Results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HiggsTogamma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2718" r="-12718"/>
          <a:stretch>
            <a:fillRect/>
          </a:stretch>
        </p:blipFill>
        <p:spPr>
          <a:xfrm>
            <a:off x="457200" y="2212417"/>
            <a:ext cx="8229600" cy="4525963"/>
          </a:xfrm>
        </p:spPr>
      </p:pic>
      <p:pic>
        <p:nvPicPr>
          <p:cNvPr id="7" name="Picture 6" descr="Htogammagamm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54261"/>
            <a:ext cx="3493969" cy="736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LASdata-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3250" r="-232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LASdata-2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1385" r="-2138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Higgs Searches in ATLAS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7032" y="1502968"/>
            <a:ext cx="7387566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The Higgs boson can decay into a variety of different particles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ATLAS currently covers nine different decay modes.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The latest data: 85% of all mass regions below 466 </a:t>
            </a:r>
            <a:r>
              <a:rPr lang="en-US" sz="2800" dirty="0" err="1" smtClean="0"/>
              <a:t>GeV</a:t>
            </a:r>
            <a:r>
              <a:rPr lang="en-US" sz="2800" dirty="0" smtClean="0"/>
              <a:t> are excluded at the 95% CL.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Higgs discovery is most likely: 115-146 </a:t>
            </a:r>
            <a:r>
              <a:rPr lang="en-US" sz="2800" dirty="0" err="1" smtClean="0"/>
              <a:t>GeV</a:t>
            </a:r>
            <a:r>
              <a:rPr lang="en-US" sz="2800" dirty="0" smtClean="0"/>
              <a:t>, 232-256 </a:t>
            </a:r>
            <a:r>
              <a:rPr lang="en-US" sz="2800" dirty="0" err="1" smtClean="0"/>
              <a:t>GeV</a:t>
            </a:r>
            <a:r>
              <a:rPr lang="en-US" sz="2800" dirty="0" smtClean="0"/>
              <a:t>, 282-296 </a:t>
            </a:r>
            <a:r>
              <a:rPr lang="en-US" sz="2800" dirty="0" err="1" smtClean="0"/>
              <a:t>GeV</a:t>
            </a:r>
            <a:r>
              <a:rPr lang="en-US" sz="2800" dirty="0" smtClean="0"/>
              <a:t> plus any mass above 466 </a:t>
            </a:r>
            <a:r>
              <a:rPr lang="en-US" sz="2800" dirty="0" err="1" smtClean="0"/>
              <a:t>GeV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accent2"/>
                </a:solidFill>
              </a:rPr>
              <a:t>Fundamental Particles</a:t>
            </a:r>
            <a:endParaRPr lang="en-US" dirty="0"/>
          </a:p>
        </p:txBody>
      </p:sp>
      <p:pic>
        <p:nvPicPr>
          <p:cNvPr id="13316" name="Picture 5" descr="fermions.jpg                                                   0001ED04Macintosh HD                   B8AA18DE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71600" y="1751013"/>
            <a:ext cx="6019800" cy="4116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cern-bosons.jpeg                                               0001ED04Macintosh HD                   B8AA18DE: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26000" contrast="36000"/>
          </a:blip>
          <a:srcRect t="-2941" b="-2941"/>
          <a:stretch>
            <a:fillRect/>
          </a:stretch>
        </p:blipFill>
        <p:spPr>
          <a:xfrm>
            <a:off x="304800" y="1899350"/>
            <a:ext cx="7772400" cy="5486400"/>
          </a:xfrm>
        </p:spPr>
      </p:pic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250825" y="6400800"/>
            <a:ext cx="333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b="0"/>
          </a:p>
        </p:txBody>
      </p:sp>
      <p:graphicFrame>
        <p:nvGraphicFramePr>
          <p:cNvPr id="15398" name="Group 38"/>
          <p:cNvGraphicFramePr>
            <a:graphicFrameLocks noGrp="1"/>
          </p:cNvGraphicFramePr>
          <p:nvPr/>
        </p:nvGraphicFramePr>
        <p:xfrm>
          <a:off x="304800" y="1"/>
          <a:ext cx="7772400" cy="2397580"/>
        </p:xfrm>
        <a:graphic>
          <a:graphicData uri="http://schemas.openxmlformats.org/drawingml/2006/table">
            <a:tbl>
              <a:tblPr/>
              <a:tblGrid>
                <a:gridCol w="2359479"/>
                <a:gridCol w="1387929"/>
                <a:gridCol w="1526721"/>
                <a:gridCol w="2498271"/>
              </a:tblGrid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Force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Strength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Carrier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" charset="0"/>
                        </a:rPr>
                        <a:t>Physical effect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Strong nuclear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Gluons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Binds nuclei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Electromagnetic 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.001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Photon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Light, electricity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Weak nuclear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.00001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Z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0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,W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+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,W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-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Radioactivity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71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Gravity </a:t>
                      </a:r>
                    </a:p>
                  </a:txBody>
                  <a:tcPr marL="83276" marR="83276" marT="41638" marB="416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10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-38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Graviton?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Gravitation </a:t>
                      </a:r>
                    </a:p>
                  </a:txBody>
                  <a:tcPr marL="83276" marR="83276" marT="41638" marB="416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atoms_to_quarks_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8600"/>
            <a:ext cx="4926013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66" y="0"/>
            <a:ext cx="78442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492250"/>
            <a:ext cx="6985000" cy="387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9.5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31666</TotalTime>
  <Words>754</Words>
  <Application>Microsoft Macintosh PowerPoint</Application>
  <PresentationFormat>On-screen Show (4:3)</PresentationFormat>
  <Paragraphs>135</Paragraphs>
  <Slides>48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LHC and Search for Higgs Boson</vt:lpstr>
      <vt:lpstr>Atoms</vt:lpstr>
      <vt:lpstr>Inside Atoms: neutrons, protons, electrons</vt:lpstr>
      <vt:lpstr>Further layers of substructure: </vt:lpstr>
      <vt:lpstr>Fundamental Particles</vt:lpstr>
      <vt:lpstr>Slide 6</vt:lpstr>
      <vt:lpstr>Slide 7</vt:lpstr>
      <vt:lpstr>Slide 8</vt:lpstr>
      <vt:lpstr>Slide 9</vt:lpstr>
      <vt:lpstr>The Intensity Frontier</vt:lpstr>
      <vt:lpstr>Slide 11</vt:lpstr>
      <vt:lpstr>Energy, Mass, and Speed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Why Higgs Boson?</vt:lpstr>
      <vt:lpstr>Slide 25</vt:lpstr>
      <vt:lpstr>Forces</vt:lpstr>
      <vt:lpstr>Why is Mass a Problem?</vt:lpstr>
      <vt:lpstr>The Solution: The Higgs Field</vt:lpstr>
      <vt:lpstr>Higgs Field</vt:lpstr>
      <vt:lpstr>Higgs Boson</vt:lpstr>
      <vt:lpstr>Slide 31</vt:lpstr>
      <vt:lpstr>Producing Higgs Bosons</vt:lpstr>
      <vt:lpstr>Producing Higgs Bosons</vt:lpstr>
      <vt:lpstr>Gluon-gluon fusion</vt:lpstr>
      <vt:lpstr>Slide 35</vt:lpstr>
      <vt:lpstr>How to Discover Higgs</vt:lpstr>
      <vt:lpstr>Higgs Boson Decay</vt:lpstr>
      <vt:lpstr>Slide 38</vt:lpstr>
      <vt:lpstr>Slide 39</vt:lpstr>
      <vt:lpstr>If a Higgs particle is produced in a proton-proton collision, an LHC detector might infer what you see here. The four straight red lines indicate very high-energy particles (muons) that are the remnants of the disintegrating Higgs.</vt:lpstr>
      <vt:lpstr>Slide 41</vt:lpstr>
      <vt:lpstr>Slide 42</vt:lpstr>
      <vt:lpstr>Status of Higgs Before LHC</vt:lpstr>
      <vt:lpstr>ATLAS Results</vt:lpstr>
      <vt:lpstr>Slide 45</vt:lpstr>
      <vt:lpstr>Slide 46</vt:lpstr>
      <vt:lpstr>Higgs Searches in ATLAS</vt:lpstr>
      <vt:lpstr>Slide 48</vt:lpstr>
    </vt:vector>
  </TitlesOfParts>
  <Company>WSU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Farhang Amiri</dc:creator>
  <cp:lastModifiedBy>Farhang Amiri</cp:lastModifiedBy>
  <cp:revision>71</cp:revision>
  <dcterms:created xsi:type="dcterms:W3CDTF">2011-09-22T16:54:12Z</dcterms:created>
  <dcterms:modified xsi:type="dcterms:W3CDTF">2011-10-14T16:40:43Z</dcterms:modified>
</cp:coreProperties>
</file>